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62" r:id="rId5"/>
    <p:sldId id="264" r:id="rId6"/>
    <p:sldId id="265" r:id="rId7"/>
    <p:sldId id="258" r:id="rId8"/>
    <p:sldId id="266" r:id="rId9"/>
    <p:sldId id="259" r:id="rId10"/>
    <p:sldId id="260" r:id="rId11"/>
    <p:sldId id="261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494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E89C-D12E-49D9-95F8-8BA4CC4013F1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CC6F-0EAA-4681-813B-176374F6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8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E89C-D12E-49D9-95F8-8BA4CC4013F1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CC6F-0EAA-4681-813B-176374F6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02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E89C-D12E-49D9-95F8-8BA4CC4013F1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CC6F-0EAA-4681-813B-176374F6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E89C-D12E-49D9-95F8-8BA4CC4013F1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CC6F-0EAA-4681-813B-176374F6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E89C-D12E-49D9-95F8-8BA4CC4013F1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CC6F-0EAA-4681-813B-176374F6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2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E89C-D12E-49D9-95F8-8BA4CC4013F1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CC6F-0EAA-4681-813B-176374F6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6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E89C-D12E-49D9-95F8-8BA4CC4013F1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CC6F-0EAA-4681-813B-176374F6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E89C-D12E-49D9-95F8-8BA4CC4013F1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CC6F-0EAA-4681-813B-176374F6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E89C-D12E-49D9-95F8-8BA4CC4013F1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CC6F-0EAA-4681-813B-176374F6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7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E89C-D12E-49D9-95F8-8BA4CC4013F1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CC6F-0EAA-4681-813B-176374F6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E89C-D12E-49D9-95F8-8BA4CC4013F1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BCC6F-0EAA-4681-813B-176374F6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4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DE89C-D12E-49D9-95F8-8BA4CC4013F1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BCC6F-0EAA-4681-813B-176374F62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8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rtl="1">
              <a:buNone/>
            </a:pPr>
            <a:r>
              <a:rPr lang="ar-IQ" sz="4400" dirty="0"/>
              <a:t>امراض النبات </a:t>
            </a:r>
          </a:p>
          <a:p>
            <a:pPr marL="0" indent="0" algn="ctr" rtl="1">
              <a:buNone/>
            </a:pPr>
            <a:r>
              <a:rPr lang="ar-IQ" sz="4400" dirty="0"/>
              <a:t>محاضرات الجزء العملي</a:t>
            </a:r>
          </a:p>
          <a:p>
            <a:pPr marL="0" indent="0" algn="ctr" rtl="1">
              <a:buNone/>
            </a:pPr>
            <a:r>
              <a:rPr lang="ar-IQ" sz="4400" dirty="0"/>
              <a:t>المرحلة الثالثة / قسم الوقاية</a:t>
            </a:r>
          </a:p>
          <a:p>
            <a:pPr marL="0" indent="0" algn="ctr" rtl="1">
              <a:buNone/>
            </a:pPr>
            <a:r>
              <a:rPr lang="ar-IQ" sz="4400" dirty="0"/>
              <a:t>اعداد </a:t>
            </a:r>
          </a:p>
          <a:p>
            <a:pPr marL="0" indent="0" algn="ctr" rtl="1">
              <a:buNone/>
            </a:pPr>
            <a:r>
              <a:rPr lang="ar-IQ" sz="4400" dirty="0"/>
              <a:t>م. علاء عودة مانع </a:t>
            </a:r>
          </a:p>
          <a:p>
            <a:pPr marL="0" indent="0" algn="ctr" rtl="1">
              <a:buNone/>
            </a:pPr>
            <a:r>
              <a:rPr lang="ar-IQ" sz="4400" dirty="0"/>
              <a:t>المحاضرة </a:t>
            </a:r>
            <a:r>
              <a:rPr lang="ar-IQ" sz="4400" dirty="0" smtClean="0"/>
              <a:t>الثانية </a:t>
            </a:r>
            <a:endParaRPr lang="ar-IQ" sz="4400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87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8233" cy="686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0522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6094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78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70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129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ar-IQ" dirty="0" smtClean="0"/>
              <a:t>عزل المسببات المرضية </a:t>
            </a:r>
          </a:p>
          <a:p>
            <a:pPr marL="0" indent="0" algn="r" rtl="1">
              <a:buNone/>
            </a:pPr>
            <a:r>
              <a:rPr lang="ar-IQ" dirty="0" smtClean="0"/>
              <a:t>هناك عدة طرق لعزل المسببات المرضية منها:-</a:t>
            </a:r>
          </a:p>
          <a:p>
            <a:pPr marL="0" indent="0" algn="r" rtl="1">
              <a:buNone/>
            </a:pPr>
            <a:r>
              <a:rPr lang="ar-IQ" dirty="0" smtClean="0"/>
              <a:t>1.	العزل المباشر و يتضمن الاتي :</a:t>
            </a:r>
          </a:p>
          <a:p>
            <a:pPr marL="0" indent="0" algn="r" rtl="1">
              <a:buNone/>
            </a:pPr>
            <a:r>
              <a:rPr lang="en-US" dirty="0" smtClean="0"/>
              <a:t>a </a:t>
            </a:r>
            <a:r>
              <a:rPr lang="ar-IQ" dirty="0" smtClean="0"/>
              <a:t>. العزل على شرائح زجاجية حيث تستخدم هذه الشرائح للفحص و التشخيص.</a:t>
            </a:r>
          </a:p>
          <a:p>
            <a:pPr marL="0" indent="0" algn="r" rtl="1">
              <a:buNone/>
            </a:pPr>
            <a:r>
              <a:rPr lang="en-US" dirty="0" smtClean="0"/>
              <a:t>b</a:t>
            </a:r>
            <a:r>
              <a:rPr lang="ar-IQ" dirty="0" smtClean="0"/>
              <a:t>. العزل على الاوساط الغذائية و يتم بالخطوات التالية:</a:t>
            </a:r>
          </a:p>
          <a:p>
            <a:pPr algn="r" rtl="1"/>
            <a:r>
              <a:rPr lang="ar-IQ" dirty="0" smtClean="0"/>
              <a:t>تؤخذ قطع صغيرة من حواف بقع الاصابة  يتراوح قطرها بين 4-5 ملم.</a:t>
            </a:r>
          </a:p>
          <a:p>
            <a:pPr algn="r" rtl="1"/>
            <a:r>
              <a:rPr lang="ar-IQ" dirty="0" smtClean="0"/>
              <a:t>تعقم هذه القطع سطحيا بواسطة </a:t>
            </a:r>
            <a:r>
              <a:rPr lang="ar-IQ" dirty="0" err="1" smtClean="0"/>
              <a:t>الكلوراكس</a:t>
            </a:r>
            <a:r>
              <a:rPr lang="ar-IQ" dirty="0" smtClean="0"/>
              <a:t> 10 % لمدة 1-2 دقيقة ثم تغسل بالماء المقطر المعقم و تنشف بورق الترشيح المعقم ثم تزرع في وسط غذائي مثل </a:t>
            </a:r>
            <a:r>
              <a:rPr lang="en-US" dirty="0" smtClean="0"/>
              <a:t>PDA</a:t>
            </a:r>
          </a:p>
          <a:p>
            <a:pPr algn="r" rtl="1"/>
            <a:r>
              <a:rPr lang="ar-IQ" dirty="0" smtClean="0"/>
              <a:t>تحضن على درجة حرارة 25م</a:t>
            </a:r>
            <a:r>
              <a:rPr lang="en-US" dirty="0" smtClean="0"/>
              <a:t>º </a:t>
            </a:r>
            <a:r>
              <a:rPr lang="ar-IQ" dirty="0" smtClean="0"/>
              <a:t>لمدة اسبوع ثم يعاد تنقيتها في حالة وجود تلوث.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914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2" y="0"/>
            <a:ext cx="9064256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2081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esktop\WhatsApp Image 2020-05-18 at 4.47.15 A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0"/>
            <a:ext cx="7514384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51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c\Desktop\Mycelium-of-endophytic-fungi-emerging-from-the-a-leaves-and-b-bark-of-the-medicin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1633538"/>
            <a:ext cx="8096250" cy="35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0" y="5224463"/>
            <a:ext cx="915785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IQ" dirty="0"/>
          </a:p>
          <a:p>
            <a:pPr algn="ctr" rtl="1"/>
            <a:r>
              <a:rPr lang="ar-IQ" sz="2400" b="1" dirty="0" smtClean="0"/>
              <a:t>قطع الاجزاء النباتية بعد عزلها لمدة اسبوع في الحاضنة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41688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IQ" dirty="0" smtClean="0"/>
              <a:t>2.	العزل من التربة و يقسم الى الاتي:</a:t>
            </a:r>
          </a:p>
          <a:p>
            <a:pPr marL="0" indent="0" algn="r" rtl="1">
              <a:buNone/>
            </a:pPr>
            <a:r>
              <a:rPr lang="en-US" dirty="0" smtClean="0"/>
              <a:t>.A</a:t>
            </a:r>
            <a:r>
              <a:rPr lang="ar-IQ" dirty="0" smtClean="0"/>
              <a:t>العزل المباشر : يتم اخذ </a:t>
            </a:r>
            <a:r>
              <a:rPr lang="ar-IQ" smtClean="0"/>
              <a:t>اجزاء </a:t>
            </a:r>
            <a:r>
              <a:rPr lang="ar-IQ" smtClean="0"/>
              <a:t>صغيرة </a:t>
            </a:r>
            <a:r>
              <a:rPr lang="ar-IQ" dirty="0" smtClean="0"/>
              <a:t>من التربة بواسطة المشرط و تزرع على وسط </a:t>
            </a:r>
            <a:r>
              <a:rPr lang="en-US" dirty="0" smtClean="0"/>
              <a:t>PDA </a:t>
            </a:r>
            <a:r>
              <a:rPr lang="ar-IQ" dirty="0" smtClean="0"/>
              <a:t>و تحضن على درجة حرارة 25 م لمدة اسبوع.</a:t>
            </a:r>
          </a:p>
          <a:p>
            <a:pPr marL="0" indent="0" algn="r" rtl="1">
              <a:buNone/>
            </a:pPr>
            <a:r>
              <a:rPr lang="en-US" dirty="0" smtClean="0"/>
              <a:t> .B</a:t>
            </a:r>
            <a:r>
              <a:rPr lang="ar-IQ" dirty="0" smtClean="0"/>
              <a:t>العزل بواسطة التخافيف و يتم كالاتي :</a:t>
            </a:r>
          </a:p>
          <a:p>
            <a:pPr marL="0" indent="0" algn="r" rtl="1">
              <a:buNone/>
            </a:pPr>
            <a:r>
              <a:rPr lang="ar-IQ" dirty="0" smtClean="0"/>
              <a:t>•يؤخذ 1 غم من التربة و يوضع في انبوبة اختبار و يضاف اليها 9 مل ماء مقطر معقم فيصبح لدنيا تخفيف 1/10.</a:t>
            </a:r>
          </a:p>
          <a:p>
            <a:pPr marL="0" indent="0" algn="r" rtl="1">
              <a:buNone/>
            </a:pPr>
            <a:r>
              <a:rPr lang="ar-IQ" dirty="0" smtClean="0"/>
              <a:t>•يؤخذ 1 مل من التخفيف السابق و يضاف اليها 9 مل ماء مقطر معقم فيصبح التخفيف لدينا 1/ 100 و نستمر هكذا لحين الوصول الى التخفيف المطلوب.</a:t>
            </a:r>
          </a:p>
          <a:p>
            <a:pPr marL="0" indent="0" algn="r" rtl="1">
              <a:buNone/>
            </a:pPr>
            <a:r>
              <a:rPr lang="ar-IQ" dirty="0" smtClean="0"/>
              <a:t>•بعد الوصول الى التخفيف المناسب نأخذ 1 مل منه و يوضع في طبق بتري حاوي على وسط غذائي مثل </a:t>
            </a:r>
            <a:r>
              <a:rPr lang="en-US" dirty="0" smtClean="0"/>
              <a:t>PDA </a:t>
            </a:r>
            <a:r>
              <a:rPr lang="ar-IQ" dirty="0" smtClean="0"/>
              <a:t>ثم يحرك حركة دورانية او يتم استخدام قضيب زجاجي على شكل حرف </a:t>
            </a:r>
            <a:r>
              <a:rPr lang="en-US" dirty="0" smtClean="0"/>
              <a:t>L </a:t>
            </a:r>
            <a:r>
              <a:rPr lang="ar-IQ" dirty="0" smtClean="0"/>
              <a:t>معقم لتوزيع كمية المعلق على الوسط الغذائي ثم يحضن على درجة حرارة 25 م لمدة اسبوع.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747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c\Desktop\image21.p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1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90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dirty="0" smtClean="0"/>
              <a:t>c.	</a:t>
            </a:r>
            <a:r>
              <a:rPr lang="ar-IQ" dirty="0" smtClean="0"/>
              <a:t>العزل بواسطة المزارع المائية</a:t>
            </a:r>
            <a:r>
              <a:rPr lang="en-US" dirty="0" smtClean="0"/>
              <a:t>Water Culture: </a:t>
            </a:r>
          </a:p>
          <a:p>
            <a:pPr marL="0" indent="0" algn="r" rtl="1">
              <a:buNone/>
            </a:pPr>
            <a:r>
              <a:rPr lang="ar-IQ" dirty="0" smtClean="0"/>
              <a:t>تستخدم هذه الطريقة لعزل فطريات التربة و خاصة </a:t>
            </a:r>
            <a:r>
              <a:rPr lang="en-US" dirty="0" err="1" smtClean="0"/>
              <a:t>Pythium</a:t>
            </a:r>
            <a:r>
              <a:rPr lang="en-US" dirty="0" smtClean="0"/>
              <a:t> sp. ,   </a:t>
            </a:r>
            <a:r>
              <a:rPr lang="en-US" dirty="0" err="1" smtClean="0"/>
              <a:t>Phytophthora</a:t>
            </a:r>
            <a:r>
              <a:rPr lang="en-US" dirty="0" smtClean="0"/>
              <a:t> sp.  </a:t>
            </a:r>
            <a:r>
              <a:rPr lang="ar-IQ" dirty="0" smtClean="0"/>
              <a:t>و بعض الفطريات الاخرى</a:t>
            </a:r>
            <a:r>
              <a:rPr lang="en-US" dirty="0" smtClean="0"/>
              <a:t> </a:t>
            </a:r>
            <a:r>
              <a:rPr lang="ar-IQ" dirty="0" smtClean="0"/>
              <a:t>و يتم ذلك بالخطوات التالية:</a:t>
            </a:r>
          </a:p>
          <a:p>
            <a:pPr marL="0" indent="0" algn="r" rtl="1">
              <a:buNone/>
            </a:pPr>
            <a:r>
              <a:rPr lang="ar-IQ" dirty="0" smtClean="0"/>
              <a:t>•	يؤخذ 1 غم من التربة و يذاب في 4 غم ماء مقطر معقم.</a:t>
            </a:r>
          </a:p>
          <a:p>
            <a:pPr marL="0" indent="0" algn="r" rtl="1">
              <a:buNone/>
            </a:pPr>
            <a:r>
              <a:rPr lang="ar-IQ" dirty="0" smtClean="0"/>
              <a:t>•	تضاف اقراص من الاجزاء النباتية صغيرة الى المستخلص ثم تحضن لمدة 24-48 ساعة فتلاحظ الفطريات في حالة توافرها او تواجدها في هذه التربة من خلال الفحص المجهري.</a:t>
            </a:r>
          </a:p>
          <a:p>
            <a:pPr marL="0" indent="0" algn="r" rtl="1">
              <a:buNone/>
            </a:pPr>
            <a:r>
              <a:rPr lang="ar-IQ" dirty="0" smtClean="0"/>
              <a:t>•	في حالة العزل من اجزاء نباتية مصابة و خصوصا الجذور حيث يتم اخذ الجذور و تغسل جيدا بالماء الجاري ثم تقطع الى قطع صغيرة و تنقل الى طبق بتري و يضاف اليها كمية من الماء المقطر و تحضن على درجة 25 م لمدة 24-48 ساعة ثم تفحص المسببات الموجودة بواسطة المجهر.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35210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2310</TotalTime>
  <Words>44</Words>
  <Application>Microsoft Office PowerPoint</Application>
  <PresentationFormat>عرض على الشاشة (3:4)‏</PresentationFormat>
  <Paragraphs>27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2O11</dc:creator>
  <cp:lastModifiedBy>DR.Ahmed Saker 2O11</cp:lastModifiedBy>
  <cp:revision>15</cp:revision>
  <dcterms:created xsi:type="dcterms:W3CDTF">2020-05-17T23:28:13Z</dcterms:created>
  <dcterms:modified xsi:type="dcterms:W3CDTF">2021-06-26T06:10:29Z</dcterms:modified>
</cp:coreProperties>
</file>